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sldIdLst>
    <p:sldId id="257" r:id="rId5"/>
    <p:sldId id="265" r:id="rId6"/>
    <p:sldId id="297" r:id="rId7"/>
    <p:sldId id="272" r:id="rId8"/>
    <p:sldId id="273" r:id="rId9"/>
    <p:sldId id="274" r:id="rId10"/>
    <p:sldId id="295" r:id="rId11"/>
    <p:sldId id="314" r:id="rId12"/>
    <p:sldId id="311" r:id="rId13"/>
    <p:sldId id="312" r:id="rId14"/>
    <p:sldId id="313" r:id="rId15"/>
    <p:sldId id="275" r:id="rId16"/>
    <p:sldId id="270" r:id="rId17"/>
    <p:sldId id="303" r:id="rId18"/>
    <p:sldId id="263" r:id="rId19"/>
    <p:sldId id="304" r:id="rId20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6395" autoAdjust="0"/>
  </p:normalViewPr>
  <p:slideViewPr>
    <p:cSldViewPr snapToGrid="0" snapToObjects="1">
      <p:cViewPr varScale="1">
        <p:scale>
          <a:sx n="111" d="100"/>
          <a:sy n="111" d="100"/>
        </p:scale>
        <p:origin x="840" y="102"/>
      </p:cViewPr>
      <p:guideLst/>
    </p:cSldViewPr>
  </p:slideViewPr>
  <p:outlineViewPr>
    <p:cViewPr>
      <p:scale>
        <a:sx n="33" d="100"/>
        <a:sy n="33" d="100"/>
      </p:scale>
      <p:origin x="0" y="-50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8261F-F2DA-4DCD-B6AE-DA333CE3F456}" type="datetimeFigureOut">
              <a:rPr lang="en-AU" smtClean="0"/>
              <a:t>26/10/2020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47491-D820-4D63-A7AD-D55E2B9541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88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D948-A906-964C-BE6C-95531668F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F1361-41B9-3245-A6B0-6CFF24039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44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Arial MT Std Light" panose="020B0302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5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D948-A906-964C-BE6C-95531668F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46135"/>
            <a:ext cx="9144000" cy="736283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F1361-41B9-3245-A6B0-6CFF24039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83200"/>
            <a:ext cx="9144000" cy="82804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 MT Std Light" panose="020B0302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1C8D-0FDA-0843-B3CD-B7FA7A02C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400F8-DD4C-3F42-9841-F994CA55E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841B0-72CE-9A4A-A517-BC2E734CF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rgbClr val="FFD400"/>
          </a:solidFill>
        </p:spPr>
        <p:txBody>
          <a:bodyPr lIns="180000" tIns="180000" rIns="180000" bIns="180000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426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B26E58-0553-7749-BD37-4A9499519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320"/>
            <a:ext cx="10515600" cy="745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2C82F-7AED-5844-B49A-9B7E971E2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4399"/>
            <a:ext cx="10515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2F3F3B-2AE1-AC49-92D3-BA9158ACD175}"/>
              </a:ext>
            </a:extLst>
          </p:cNvPr>
          <p:cNvCxnSpPr/>
          <p:nvPr userDrawn="1"/>
        </p:nvCxnSpPr>
        <p:spPr>
          <a:xfrm>
            <a:off x="10750062" y="6356350"/>
            <a:ext cx="0" cy="3651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596A43B-F085-5F44-9457-47D2605BAB99}"/>
              </a:ext>
            </a:extLst>
          </p:cNvPr>
          <p:cNvSpPr txBox="1"/>
          <p:nvPr userDrawn="1"/>
        </p:nvSpPr>
        <p:spPr>
          <a:xfrm>
            <a:off x="10981582" y="636500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95ECB99-7705-674B-AF40-427860838420}" type="slidenum">
              <a:rPr lang="en-US" sz="1200" b="1" smtClean="0"/>
              <a:t>‹#›</a:t>
            </a:fld>
            <a:endParaRPr lang="en-US" sz="1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EBC7FA-43C3-9747-A160-6C09903645F1}"/>
              </a:ext>
            </a:extLst>
          </p:cNvPr>
          <p:cNvSpPr txBox="1"/>
          <p:nvPr userDrawn="1"/>
        </p:nvSpPr>
        <p:spPr>
          <a:xfrm>
            <a:off x="8620651" y="6365001"/>
            <a:ext cx="1897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err="1"/>
              <a:t>nationalsecurity.gov.au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7590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MT Std Light" panose="020B0302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MT Std Light" panose="020B0302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 MT Std Light" panose="020B0302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 MT Std Light" panose="020B0302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 MT Std Light" panose="020B0302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5D03BE05-FB02-FE4D-9654-BE797E936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65004"/>
            <a:ext cx="9144000" cy="387720"/>
          </a:xfrm>
        </p:spPr>
        <p:txBody>
          <a:bodyPr/>
          <a:lstStyle/>
          <a:p>
            <a:r>
              <a:rPr lang="en-US" dirty="0" err="1"/>
              <a:t>nationalsecurity.gov.au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301DF9-8646-48C4-8D1C-1B1010BEA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11" name="Picture 10" descr="Picture of car">
            <a:extLst>
              <a:ext uri="{FF2B5EF4-FFF2-40B4-BE49-F238E27FC236}">
                <a16:creationId xmlns:a16="http://schemas.microsoft.com/office/drawing/2014/main" id="{0256DE1B-DC27-486E-B759-6FF27D2FF8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65465" y="2803759"/>
            <a:ext cx="2699870" cy="2699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00944E-6FA4-174E-8FED-E22828FB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Hostile vehicle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D5E13-4B74-DE45-95DA-15528A4CD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31686"/>
            <a:ext cx="5181600" cy="208135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dirty="0"/>
              <a:t>A driver deliberately drives a vehicle into pedestrians.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dirty="0"/>
              <a:t>A hostile vehicle may also carry an explosive device.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31F7038-AC6A-4AE7-B941-9F0BFBE0AFEF}"/>
              </a:ext>
            </a:extLst>
          </p:cNvPr>
          <p:cNvSpPr txBox="1">
            <a:spLocks/>
          </p:cNvSpPr>
          <p:nvPr/>
        </p:nvSpPr>
        <p:spPr>
          <a:xfrm>
            <a:off x="838200" y="3913043"/>
            <a:ext cx="4264155" cy="22639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180000" tIns="180000" rIns="180000" bIns="18000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MT Std Light" panose="020B03020304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MT Std Light" panose="020B0302030403020204" pitchFamily="34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 MT Std Light" panose="020B0302030403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 MT Std Light" panose="020B0302030403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 MT Std Light" panose="020B0302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ESCAPE THE AREA</a:t>
            </a:r>
          </a:p>
          <a:p>
            <a:pPr>
              <a:lnSpc>
                <a:spcPct val="100000"/>
              </a:lnSpc>
            </a:pPr>
            <a:r>
              <a:rPr lang="en-AU" dirty="0">
                <a:latin typeface="Arial MT Std Light" panose="020B0302030403020204"/>
              </a:rPr>
              <a:t>Move to an area that puts as many obstacles between you and the vehicle as possible but doesn’t leave you trapped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2532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944E-6FA4-174E-8FED-E22828FB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mode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D5E13-4B74-DE45-95DA-15528A4CD0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dirty="0"/>
              <a:t>An attack that involves one or more types of attack.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dirty="0"/>
              <a:t>Always maintain awareness of what is happening around you, so you can change your response to suit the situation.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5" name="Picture 4" descr="Pictuer of lightbulb, fire, knife, molecule and car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333" y="2512932"/>
            <a:ext cx="3651174" cy="29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2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944E-6FA4-174E-8FED-E22828FB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D5E13-4B74-DE45-95DA-15528A4CD0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dirty="0"/>
              <a:t>When police arrive, follow their instructions.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dirty="0"/>
              <a:t>Their priority will be to deal with the immediate threat to prevent further injury.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dirty="0"/>
              <a:t>You should follow all instructions given by emergency responders.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US" dirty="0"/>
              <a:t>Police may not be able to distinguish you from the offenders.</a:t>
            </a:r>
            <a:endParaRPr lang="en-AU" dirty="0"/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dirty="0"/>
              <a:t>You will be evacuated when it is safe to leave the area.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endParaRPr lang="en-AU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153CD-ECD0-7A47-8EFC-45D53FBB0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1575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sz="1800" b="1" dirty="0"/>
              <a:t>It is important to remember:</a:t>
            </a:r>
          </a:p>
          <a:p>
            <a:pPr lvl="0">
              <a:lnSpc>
                <a:spcPct val="110000"/>
              </a:lnSpc>
            </a:pPr>
            <a:r>
              <a:rPr lang="en-AU" sz="1800" dirty="0"/>
              <a:t>police officers will be armed and could </a:t>
            </a:r>
            <a:br>
              <a:rPr lang="en-AU" sz="1800" dirty="0"/>
            </a:br>
            <a:r>
              <a:rPr lang="en-AU" sz="1800" dirty="0"/>
              <a:t>point guns in your direction</a:t>
            </a:r>
          </a:p>
          <a:p>
            <a:pPr lvl="0">
              <a:lnSpc>
                <a:spcPct val="110000"/>
              </a:lnSpc>
            </a:pPr>
            <a:r>
              <a:rPr lang="en-AU" sz="1800" dirty="0"/>
              <a:t>police may treat you firmly</a:t>
            </a:r>
          </a:p>
          <a:p>
            <a:pPr lvl="0">
              <a:lnSpc>
                <a:spcPct val="110000"/>
              </a:lnSpc>
            </a:pPr>
            <a:r>
              <a:rPr lang="en-AU" sz="1800" dirty="0"/>
              <a:t>avoid quick movements or shouting and keep your hands visible</a:t>
            </a:r>
          </a:p>
          <a:p>
            <a:pPr lvl="0">
              <a:lnSpc>
                <a:spcPct val="110000"/>
              </a:lnSpc>
            </a:pPr>
            <a:r>
              <a:rPr lang="en-AU" sz="1800" dirty="0"/>
              <a:t>police priority is to locate the offender.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42803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944E-6FA4-174E-8FED-E22828FB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plan must be flexible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D5E13-4B74-DE45-95DA-15528A4CD0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Every situation is different</a:t>
            </a:r>
          </a:p>
          <a:p>
            <a:pPr>
              <a:lnSpc>
                <a:spcPct val="100000"/>
              </a:lnSpc>
            </a:pPr>
            <a:r>
              <a:rPr lang="en-US" dirty="0"/>
              <a:t>You will need to make decisions </a:t>
            </a:r>
            <a:br>
              <a:rPr lang="en-US" dirty="0"/>
            </a:br>
            <a:r>
              <a:rPr lang="en-US" dirty="0"/>
              <a:t>when an attack is unfolding.</a:t>
            </a:r>
          </a:p>
          <a:p>
            <a:pPr>
              <a:lnSpc>
                <a:spcPct val="100000"/>
              </a:lnSpc>
            </a:pPr>
            <a:r>
              <a:rPr lang="en-US" dirty="0"/>
              <a:t>Adjust your plan as you go.</a:t>
            </a:r>
          </a:p>
          <a:p>
            <a:pPr>
              <a:lnSpc>
                <a:spcPct val="100000"/>
              </a:lnSpc>
            </a:pPr>
            <a:r>
              <a:rPr lang="en-AU" dirty="0"/>
              <a:t>Any attack can become a mixed </a:t>
            </a:r>
            <a:br>
              <a:rPr lang="en-AU" dirty="0"/>
            </a:br>
            <a:r>
              <a:rPr lang="en-AU" dirty="0"/>
              <a:t>mode attack very quickly.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" name="Picture 7" descr="Picture of two arrows creating a circ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45" y="2632739"/>
            <a:ext cx="2737110" cy="27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86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9BFF-F435-BD44-B970-84D83707BF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9D43B-27A6-3E4A-824C-7E649EFC8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you do matters</a:t>
            </a:r>
          </a:p>
        </p:txBody>
      </p:sp>
    </p:spTree>
    <p:extLst>
      <p:ext uri="{BB962C8B-B14F-4D97-AF65-F5344CB8AC3E}">
        <p14:creationId xmlns:p14="http://schemas.microsoft.com/office/powerpoint/2010/main" val="195280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944E-6FA4-174E-8FED-E22828FB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can do to prepare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D5E13-4B74-DE45-95DA-15528A4CD0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AU" dirty="0"/>
              <a:t>Be aware of your role and responsibilities within our emergency evacuation plans.</a:t>
            </a:r>
          </a:p>
          <a:p>
            <a:pPr lvl="0">
              <a:lnSpc>
                <a:spcPct val="100000"/>
              </a:lnSpc>
            </a:pPr>
            <a:r>
              <a:rPr lang="en-AU" dirty="0"/>
              <a:t>Be aware of evacuation routes, including identifying alternative routes. </a:t>
            </a:r>
          </a:p>
          <a:p>
            <a:pPr lvl="0">
              <a:lnSpc>
                <a:spcPct val="100000"/>
              </a:lnSpc>
            </a:pPr>
            <a:r>
              <a:rPr lang="en-AU" dirty="0"/>
              <a:t>Consider how you will communicate evacuation routes to people during an incident. </a:t>
            </a:r>
          </a:p>
          <a:p>
            <a:pPr>
              <a:lnSpc>
                <a:spcPct val="100000"/>
              </a:lnSpc>
            </a:pPr>
            <a:r>
              <a:rPr lang="en-AU" dirty="0"/>
              <a:t>Think about how you can apply the ESCAPE. HIDE. TELL. principles to our business. </a:t>
            </a:r>
          </a:p>
          <a:p>
            <a:pPr marL="0" lvl="0" indent="0">
              <a:lnSpc>
                <a:spcPct val="100000"/>
              </a:lnSpc>
              <a:buNone/>
            </a:pPr>
            <a:endParaRPr lang="en-AU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 descr="Picture of document with a tick of approv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45" y="2632739"/>
            <a:ext cx="2737110" cy="27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71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Resources to help our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0904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b="1" dirty="0"/>
              <a:t>Australia’s Strategy for Protecting Crowded Places from Terrorism </a:t>
            </a:r>
          </a:p>
          <a:p>
            <a:pPr lvl="0">
              <a:lnSpc>
                <a:spcPct val="100000"/>
              </a:lnSpc>
            </a:pPr>
            <a:r>
              <a:rPr lang="en-AU" dirty="0"/>
              <a:t>Active Armed Offender Guidelines for Crowded Places</a:t>
            </a:r>
          </a:p>
          <a:p>
            <a:pPr lvl="0">
              <a:lnSpc>
                <a:spcPct val="100000"/>
              </a:lnSpc>
            </a:pPr>
            <a:r>
              <a:rPr lang="en-AU" dirty="0"/>
              <a:t>Improvised Explosive Device Guidelines for Crowded Places</a:t>
            </a:r>
          </a:p>
          <a:p>
            <a:pPr lvl="0">
              <a:lnSpc>
                <a:spcPct val="100000"/>
              </a:lnSpc>
            </a:pPr>
            <a:r>
              <a:rPr lang="en-AU" dirty="0"/>
              <a:t>Chemical Weapon Guidelines for Crowded Places</a:t>
            </a:r>
          </a:p>
          <a:p>
            <a:pPr lvl="0">
              <a:lnSpc>
                <a:spcPct val="100000"/>
              </a:lnSpc>
            </a:pPr>
            <a:r>
              <a:rPr lang="en-AU" dirty="0"/>
              <a:t>Hostile Vehicle Guidelines for Crowded Places.</a:t>
            </a:r>
          </a:p>
          <a:p>
            <a:pPr marL="0" lvl="0" indent="0">
              <a:lnSpc>
                <a:spcPct val="100000"/>
              </a:lnSpc>
              <a:buNone/>
            </a:pPr>
            <a:endParaRPr lang="en-AU" dirty="0"/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AU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nationalsecurity.gov.au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6" name="Picture 5" descr="Picture of a boo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45" y="2632739"/>
            <a:ext cx="2737110" cy="27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0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944E-6FA4-174E-8FED-E22828FB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do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D5E13-4B74-DE45-95DA-15528A4CD0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dirty="0"/>
              <a:t>The chance of being caught up in an attack is low.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dirty="0"/>
              <a:t>It is important that you think about how you should respond.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dirty="0"/>
              <a:t>What you do matters.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dirty="0"/>
              <a:t>Following this advice can save lives. </a:t>
            </a: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96E2E7C-9D07-4FA9-958D-708E07A85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14" name="Picture 13" descr="Picture of a fire, knife, molecule and car">
            <a:extLst>
              <a:ext uri="{FF2B5EF4-FFF2-40B4-BE49-F238E27FC236}">
                <a16:creationId xmlns:a16="http://schemas.microsoft.com/office/drawing/2014/main" id="{9EF41C91-80A7-4AD0-BCEA-9BDF8C28E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019" y="3449865"/>
            <a:ext cx="4493963" cy="110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944E-6FA4-174E-8FED-E22828FB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armed offender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D5E13-4B74-DE45-95DA-15528A4CD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31685"/>
            <a:ext cx="5181600" cy="380969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dirty="0"/>
              <a:t>An offender or multiple offenders actively attacking people.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dirty="0"/>
              <a:t>Weapons include guns, knives or other objects.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dirty="0"/>
              <a:t>There are </a:t>
            </a:r>
            <a:r>
              <a:rPr lang="en-AU" b="1" u="sng" dirty="0"/>
              <a:t>3 words</a:t>
            </a:r>
            <a:r>
              <a:rPr lang="en-AU" b="1" dirty="0"/>
              <a:t> </a:t>
            </a:r>
            <a:r>
              <a:rPr lang="en-AU" dirty="0"/>
              <a:t>for keeping safe in an attack. </a:t>
            </a:r>
          </a:p>
          <a:p>
            <a:pPr marL="0" indent="0" algn="ctr">
              <a:spcBef>
                <a:spcPct val="0"/>
              </a:spcBef>
              <a:spcAft>
                <a:spcPts val="400"/>
              </a:spcAft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ESCAPE. HIDE. TELL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dirty="0"/>
              <a:t>Following this advice can save lives.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endParaRPr lang="en-AU" dirty="0"/>
          </a:p>
          <a:p>
            <a:pPr>
              <a:lnSpc>
                <a:spcPct val="120000"/>
              </a:lnSpc>
              <a:spcAft>
                <a:spcPts val="400"/>
              </a:spcAft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Escape Hide Tell animation MEDIUM" descr="Animation of words escape, hide and tell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72200" y="1931988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1390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944E-6FA4-174E-8FED-E22828FB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D5E13-4B74-DE45-95DA-15528A4CD0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dirty="0"/>
              <a:t>If you see a safe route, ESCAPE.</a:t>
            </a:r>
          </a:p>
          <a:p>
            <a:pPr>
              <a:lnSpc>
                <a:spcPct val="100000"/>
              </a:lnSpc>
            </a:pPr>
            <a:r>
              <a:rPr lang="en-AU" dirty="0"/>
              <a:t>Move quickly and quietly away from danger.</a:t>
            </a:r>
          </a:p>
          <a:p>
            <a:pPr>
              <a:lnSpc>
                <a:spcPct val="100000"/>
              </a:lnSpc>
            </a:pPr>
            <a:r>
              <a:rPr lang="en-AU" dirty="0"/>
              <a:t>Tell others not to enter the area, but only if it doesn’t put you in any danger.</a:t>
            </a:r>
          </a:p>
          <a:p>
            <a:pPr>
              <a:lnSpc>
                <a:spcPct val="100000"/>
              </a:lnSpc>
            </a:pPr>
            <a:r>
              <a:rPr lang="en-AU" dirty="0"/>
              <a:t>Take your mobile phone.</a:t>
            </a:r>
          </a:p>
          <a:p>
            <a:pPr>
              <a:lnSpc>
                <a:spcPct val="100000"/>
              </a:lnSpc>
            </a:pPr>
            <a:r>
              <a:rPr lang="en-AU" dirty="0"/>
              <a:t>Do not let your belongings impede your ESCAPE.</a:t>
            </a:r>
          </a:p>
          <a:p>
            <a:pPr>
              <a:lnSpc>
                <a:spcPct val="100000"/>
              </a:lnSpc>
            </a:pPr>
            <a:r>
              <a:rPr lang="en-AU" dirty="0"/>
              <a:t>Move as far away from the danger area as possible.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EA6BDBD-D943-2C40-9F25-35512EC93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53331"/>
            <a:ext cx="5181600" cy="4351338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 descr="Picture of person escaping">
            <a:extLst>
              <a:ext uri="{FF2B5EF4-FFF2-40B4-BE49-F238E27FC236}">
                <a16:creationId xmlns:a16="http://schemas.microsoft.com/office/drawing/2014/main" id="{05D5CF1A-51AE-4741-8DCF-E75D2E03E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180" y="1999139"/>
            <a:ext cx="1684020" cy="1684020"/>
          </a:xfrm>
          <a:prstGeom prst="rect">
            <a:avLst/>
          </a:prstGeom>
        </p:spPr>
      </p:pic>
      <p:pic>
        <p:nvPicPr>
          <p:cNvPr id="24" name="Picture 23" descr="escape">
            <a:extLst>
              <a:ext uri="{FF2B5EF4-FFF2-40B4-BE49-F238E27FC236}">
                <a16:creationId xmlns:a16="http://schemas.microsoft.com/office/drawing/2014/main" id="{EBAB6864-0D10-FE49-AB9E-173CC893A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116" y="4049554"/>
            <a:ext cx="3544147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54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944E-6FA4-174E-8FED-E22828FB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D5E13-4B74-DE45-95DA-15528A4CD0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dirty="0"/>
              <a:t>If you are unable to escape, HIDE.</a:t>
            </a:r>
          </a:p>
          <a:p>
            <a:pPr>
              <a:lnSpc>
                <a:spcPct val="100000"/>
              </a:lnSpc>
            </a:pPr>
            <a:r>
              <a:rPr lang="en-AU" dirty="0"/>
              <a:t>Stay out of sight and silence your phones.</a:t>
            </a:r>
          </a:p>
          <a:p>
            <a:pPr>
              <a:lnSpc>
                <a:spcPct val="100000"/>
              </a:lnSpc>
            </a:pPr>
            <a:r>
              <a:rPr lang="en-AU" dirty="0"/>
              <a:t>Move away from doors and remain quiet.</a:t>
            </a:r>
          </a:p>
          <a:p>
            <a:pPr>
              <a:lnSpc>
                <a:spcPct val="100000"/>
              </a:lnSpc>
            </a:pPr>
            <a:r>
              <a:rPr lang="en-AU" dirty="0"/>
              <a:t>Try and put a sturdy physical barrier between you and the offender. </a:t>
            </a:r>
          </a:p>
          <a:p>
            <a:pPr>
              <a:lnSpc>
                <a:spcPct val="100000"/>
              </a:lnSpc>
            </a:pPr>
            <a:r>
              <a:rPr lang="en-AU" dirty="0"/>
              <a:t>Help others but only if it does not put you or others at risk.</a:t>
            </a:r>
          </a:p>
          <a:p>
            <a:pPr>
              <a:lnSpc>
                <a:spcPct val="100000"/>
              </a:lnSpc>
            </a:pPr>
            <a:r>
              <a:rPr lang="en-AU" dirty="0"/>
              <a:t>Constantly review the situation and your options based on the best available information.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0EB2AB-539D-FF46-842C-2CCBAB39F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53331"/>
            <a:ext cx="5181600" cy="4351338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Picture of person hiding">
            <a:extLst>
              <a:ext uri="{FF2B5EF4-FFF2-40B4-BE49-F238E27FC236}">
                <a16:creationId xmlns:a16="http://schemas.microsoft.com/office/drawing/2014/main" id="{6E3F9B54-FB0A-0A46-B16B-022D96559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180" y="1905138"/>
            <a:ext cx="1684020" cy="1684020"/>
          </a:xfrm>
          <a:prstGeom prst="rect">
            <a:avLst/>
          </a:prstGeom>
        </p:spPr>
      </p:pic>
      <p:pic>
        <p:nvPicPr>
          <p:cNvPr id="8" name="Picture 7" descr="Hide">
            <a:extLst>
              <a:ext uri="{FF2B5EF4-FFF2-40B4-BE49-F238E27FC236}">
                <a16:creationId xmlns:a16="http://schemas.microsoft.com/office/drawing/2014/main" id="{972183A7-3A5A-4D41-BD79-2593BED28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978" y="3960791"/>
            <a:ext cx="2632422" cy="9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0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944E-6FA4-174E-8FED-E22828FB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D5E13-4B74-DE45-95DA-15528A4CD0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AU" dirty="0"/>
              <a:t>When it is safe to do so, TELL. </a:t>
            </a:r>
          </a:p>
          <a:p>
            <a:pPr>
              <a:lnSpc>
                <a:spcPct val="110000"/>
              </a:lnSpc>
            </a:pPr>
            <a:r>
              <a:rPr lang="en-AU" dirty="0"/>
              <a:t>Call the police by dialling Triple Zero (000) when it is safe. </a:t>
            </a:r>
          </a:p>
          <a:p>
            <a:pPr>
              <a:lnSpc>
                <a:spcPct val="110000"/>
              </a:lnSpc>
            </a:pPr>
            <a:r>
              <a:rPr lang="en-AU" dirty="0"/>
              <a:t>You may be asked about your location, surroundings, the attackers and the events that have occurred. </a:t>
            </a:r>
          </a:p>
          <a:p>
            <a:pPr>
              <a:lnSpc>
                <a:spcPct val="110000"/>
              </a:lnSpc>
            </a:pPr>
            <a:r>
              <a:rPr lang="en-AU" dirty="0"/>
              <a:t>You may be asked to stay on the line and provide further information that the operator requests or if the situation changes.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947261-A1DA-B541-8BA5-D0A5D9133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53331"/>
            <a:ext cx="5181600" cy="4351338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6" descr="Picture of phone">
            <a:extLst>
              <a:ext uri="{FF2B5EF4-FFF2-40B4-BE49-F238E27FC236}">
                <a16:creationId xmlns:a16="http://schemas.microsoft.com/office/drawing/2014/main" id="{AE9D12F6-90F4-434D-AF00-38A459B68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180" y="1999139"/>
            <a:ext cx="1684020" cy="1684020"/>
          </a:xfrm>
          <a:prstGeom prst="rect">
            <a:avLst/>
          </a:prstGeom>
        </p:spPr>
      </p:pic>
      <p:pic>
        <p:nvPicPr>
          <p:cNvPr id="8" name="Picture 7" descr="Tell">
            <a:extLst>
              <a:ext uri="{FF2B5EF4-FFF2-40B4-BE49-F238E27FC236}">
                <a16:creationId xmlns:a16="http://schemas.microsoft.com/office/drawing/2014/main" id="{B85AB1EB-A01D-214C-AEE9-F5862FA82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582" y="4049554"/>
            <a:ext cx="2401214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5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Picture of escape, hide and tell. &#10;Text stating Escape - Move quickly and quietly away from danger. Hide - Stay out of sight and silence your phones. Tell - Call the police by dialling 000 when it is safe. National security website link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497" y="0"/>
            <a:ext cx="13103023" cy="6858000"/>
          </a:xfrm>
        </p:spPr>
      </p:pic>
    </p:spTree>
    <p:extLst>
      <p:ext uri="{BB962C8B-B14F-4D97-AF65-F5344CB8AC3E}">
        <p14:creationId xmlns:p14="http://schemas.microsoft.com/office/powerpoint/2010/main" val="35572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72200" y="4582689"/>
            <a:ext cx="5181600" cy="151331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180000" tIns="180000" bIns="180000" rtlCol="0">
            <a:noAutofit/>
          </a:bodyPr>
          <a:lstStyle/>
          <a:p>
            <a:pPr>
              <a:spcBef>
                <a:spcPts val="1000"/>
              </a:spcBef>
              <a:spcAft>
                <a:spcPts val="400"/>
              </a:spcAft>
            </a:pPr>
            <a:r>
              <a:rPr lang="en-AU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IF YOU ARE TRAPPED</a:t>
            </a:r>
          </a:p>
          <a:p>
            <a:pPr marL="342900" indent="-342900"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latin typeface="Arial MT Std Light" panose="020B0302030403020204"/>
              </a:rPr>
              <a:t>If trapped inside, get under a sturdy table or desk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latin typeface="Arial MT Std Light" panose="020B0302030403020204"/>
              </a:rPr>
              <a:t>If it is safe and you are able, signal your location to rescuers</a:t>
            </a:r>
            <a:endParaRPr lang="en-AU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0944E-6FA4-174E-8FED-E22828FB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Improvised explosive device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D5E13-4B74-DE45-95DA-15528A4CD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31686"/>
            <a:ext cx="5181600" cy="349493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sz="6400" dirty="0"/>
              <a:t>Home made bombs or other explosives.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sz="6400" dirty="0"/>
              <a:t>There can be a risk of a second device in the vicinity.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sz="6400" dirty="0"/>
              <a:t>Leaving helps avoid falling debris.</a:t>
            </a:r>
          </a:p>
          <a:p>
            <a:pPr marL="0" indent="0">
              <a:lnSpc>
                <a:spcPct val="120000"/>
              </a:lnSpc>
              <a:spcAft>
                <a:spcPts val="400"/>
              </a:spcAft>
              <a:buNone/>
            </a:pPr>
            <a:r>
              <a:rPr lang="en-AU" sz="6400" b="1" dirty="0"/>
              <a:t>If you are nearby…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sz="6400" dirty="0"/>
              <a:t>Do not move closer to see what is happening </a:t>
            </a:r>
            <a:endParaRPr lang="en-US" sz="6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529399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Aft>
                <a:spcPts val="400"/>
              </a:spcAft>
              <a:buNone/>
            </a:pPr>
            <a:r>
              <a:rPr lang="en-AU" sz="6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LEAVING THE BUILDING</a:t>
            </a:r>
            <a:endParaRPr lang="en-AU" sz="6200" dirty="0">
              <a:latin typeface="Arial MT Std Light" panose="020B0302030403020204"/>
            </a:endParaRP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sz="5600" dirty="0">
                <a:latin typeface="Arial MT Std Light" panose="020B0302030403020204"/>
              </a:rPr>
              <a:t>Use the stairs instead of lifts.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sz="5600" dirty="0">
                <a:latin typeface="Arial MT Std Light" panose="020B0302030403020204"/>
              </a:rPr>
              <a:t>Be aware of weakened floors and stairways.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sz="5600" dirty="0">
                <a:latin typeface="Arial MT Std Light" panose="020B0302030403020204"/>
              </a:rPr>
              <a:t>Once out, move away from windows, glass doors or other dangerous areas.</a:t>
            </a:r>
            <a:endParaRPr lang="en-AU" sz="5600" dirty="0"/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AU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AU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5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944E-6FA4-174E-8FED-E22828FB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weapons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D5E13-4B74-DE45-95DA-15528A4CD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31686"/>
            <a:ext cx="5181600" cy="434235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b="1" dirty="0"/>
              <a:t>Obvious signs </a:t>
            </a:r>
            <a:r>
              <a:rPr lang="en-AU" dirty="0"/>
              <a:t>– eye irritation, coughing/breathing difficulties, muscle weakness, seizures, skin irritation.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b="1" dirty="0"/>
              <a:t>Signs that may not be obvious </a:t>
            </a:r>
            <a:r>
              <a:rPr lang="en-AU" dirty="0"/>
              <a:t>- leakage of gas or vapour, a chemical reaction, or a powder/liquid with no obvious explanation.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b="1" dirty="0">
                <a:latin typeface="Arial MT Std Light" panose="020B0302030403020204"/>
              </a:rPr>
              <a:t>Enclosed space </a:t>
            </a:r>
            <a:r>
              <a:rPr lang="en-AU" dirty="0">
                <a:latin typeface="Arial MT Std Light" panose="020B0302030403020204"/>
              </a:rPr>
              <a:t>– get to uncontaminated air quickly.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AU" b="1" dirty="0">
                <a:latin typeface="Arial MT Std Light" panose="020B0302030403020204"/>
              </a:rPr>
              <a:t>Outdoor space </a:t>
            </a:r>
            <a:r>
              <a:rPr lang="en-AU" dirty="0">
                <a:latin typeface="Arial MT Std Light" panose="020B0302030403020204"/>
              </a:rPr>
              <a:t>– avoid any obvious plume/vapour cloud, and move upwind/uphill. </a:t>
            </a:r>
            <a:endParaRPr lang="en-AU" dirty="0"/>
          </a:p>
          <a:p>
            <a:pPr>
              <a:lnSpc>
                <a:spcPct val="120000"/>
              </a:lnSpc>
              <a:spcAft>
                <a:spcPts val="400"/>
              </a:spcAft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4841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b="1" dirty="0"/>
              <a:t>If you think you have been exposed :</a:t>
            </a:r>
          </a:p>
          <a:p>
            <a:pPr lvl="0">
              <a:lnSpc>
                <a:spcPct val="110000"/>
              </a:lnSpc>
            </a:pPr>
            <a:r>
              <a:rPr lang="en-AU" dirty="0"/>
              <a:t>tell an emergency responder ASAP that you think you may have been exposed</a:t>
            </a:r>
          </a:p>
          <a:p>
            <a:pPr lvl="0">
              <a:lnSpc>
                <a:spcPct val="110000"/>
              </a:lnSpc>
            </a:pPr>
            <a:r>
              <a:rPr lang="en-AU" dirty="0"/>
              <a:t>seek medical attention</a:t>
            </a:r>
          </a:p>
          <a:p>
            <a:pPr lvl="0">
              <a:lnSpc>
                <a:spcPct val="110000"/>
              </a:lnSpc>
            </a:pPr>
            <a:r>
              <a:rPr lang="en-AU" dirty="0"/>
              <a:t>remove outer clothing if contaminated and place in a sealed bag</a:t>
            </a:r>
          </a:p>
          <a:p>
            <a:pPr lvl="0">
              <a:lnSpc>
                <a:spcPct val="110000"/>
              </a:lnSpc>
            </a:pPr>
            <a:r>
              <a:rPr lang="en-AU" dirty="0"/>
              <a:t>wash yourself with soap and water, flush skin with lots of water, and flush eyes with water if they are irritated </a:t>
            </a:r>
          </a:p>
          <a:p>
            <a:pPr lvl="0">
              <a:lnSpc>
                <a:spcPct val="110000"/>
              </a:lnSpc>
            </a:pPr>
            <a:r>
              <a:rPr lang="en-AU" dirty="0"/>
              <a:t>put on clean clothes if possible.</a:t>
            </a:r>
          </a:p>
          <a:p>
            <a:pPr marL="0" indent="0">
              <a:lnSpc>
                <a:spcPct val="120000"/>
              </a:lnSpc>
              <a:spcAft>
                <a:spcPts val="400"/>
              </a:spcAft>
              <a:buNone/>
            </a:pPr>
            <a:endParaRPr lang="en-AU" dirty="0">
              <a:latin typeface="Arial MT Std Light" panose="020B0302030403020204"/>
            </a:endParaRPr>
          </a:p>
          <a:p>
            <a:pPr marL="0" indent="0">
              <a:spcBef>
                <a:spcPct val="0"/>
              </a:spcBef>
              <a:buNone/>
            </a:pPr>
            <a:endParaRPr lang="en-AU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50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CAPE HIDE TELL">
      <a:dk1>
        <a:srgbClr val="000000"/>
      </a:dk1>
      <a:lt1>
        <a:srgbClr val="FFFFFF"/>
      </a:lt1>
      <a:dk2>
        <a:srgbClr val="5D605F"/>
      </a:dk2>
      <a:lt2>
        <a:srgbClr val="E7E6E6"/>
      </a:lt2>
      <a:accent1>
        <a:srgbClr val="FED400"/>
      </a:accent1>
      <a:accent2>
        <a:srgbClr val="939498"/>
      </a:accent2>
      <a:accent3>
        <a:srgbClr val="F0F0F2"/>
      </a:accent3>
      <a:accent4>
        <a:srgbClr val="FFC000"/>
      </a:accent4>
      <a:accent5>
        <a:srgbClr val="EBEBEB"/>
      </a:accent5>
      <a:accent6>
        <a:srgbClr val="BCBDC1"/>
      </a:accent6>
      <a:hlink>
        <a:srgbClr val="FED4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0205 Powerpoint Template" id="{0C4F1BAE-509C-E549-8699-472005B8E953}" vid="{394E9D58-269B-8F49-B074-4477E6CA78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ternet.Document" ma:contentTypeID="0x0101008BD96A6B869440D984F847AB76A9662E009B3CFBE046FED745AA746A5329362801" ma:contentTypeVersion="17" ma:contentTypeDescription="Create a new document." ma:contentTypeScope="" ma:versionID="92e321d4b3ab39f2125f11658d80a1d5">
  <xsd:schema xmlns:xsd="http://www.w3.org/2001/XMLSchema" xmlns:xs="http://www.w3.org/2001/XMLSchema" xmlns:p="http://schemas.microsoft.com/office/2006/metadata/properties" xmlns:ns1="http://schemas.microsoft.com/sharepoint/v3" xmlns:ns2="1057a7be-45e1-4b08-af28-b81c4827a08c" xmlns:ns3="badd4774-b43f-4162-bb13-f1115e1a2285" targetNamespace="http://schemas.microsoft.com/office/2006/metadata/properties" ma:root="true" ma:fieldsID="519f271974b2f8eaca91a4fcf1da26ca" ns1:_="" ns2:_="" ns3:_="">
    <xsd:import namespace="http://schemas.microsoft.com/sharepoint/v3"/>
    <xsd:import namespace="1057a7be-45e1-4b08-af28-b81c4827a08c"/>
    <xsd:import namespace="badd4774-b43f-4162-bb13-f1115e1a2285"/>
    <xsd:element name="properties">
      <xsd:complexType>
        <xsd:sequence>
          <xsd:element name="documentManagement">
            <xsd:complexType>
              <xsd:all>
                <xsd:element ref="ns1:GlbDocDescription" minOccurs="0"/>
                <xsd:element ref="ns1:GlbDocKeywords" minOccurs="0"/>
                <xsd:element ref="ns1:GlbPageContentRank" minOccurs="0"/>
                <xsd:element ref="ns1:GlbOwner" minOccurs="0"/>
                <xsd:element ref="ns1:GlbReviewDate" minOccurs="0"/>
                <xsd:element ref="ns1:GlbDecommissionDate" minOccurs="0"/>
                <xsd:element ref="ns1:GlbDecommissionCond" minOccurs="0"/>
                <xsd:element ref="ns2:TaxCatchAll" minOccurs="0"/>
                <xsd:element ref="ns2:TaxCatchAllLabel" minOccurs="0"/>
                <xsd:element ref="ns2:d54d8c89d81643519fc71dd021c25910" minOccurs="0"/>
                <xsd:element ref="ns2:ae6246a01f1b4d9a9c065b58fe032ffb" minOccurs="0"/>
                <xsd:element ref="ns2:ddec0e317f604af387fb3d04f0394e0c" minOccurs="0"/>
                <xsd:element ref="ns2:od8b31db7fde443a805e9afd99c85904" minOccurs="0"/>
                <xsd:element ref="ns3:g8334518811c485592701aa44e21dd6c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GlbDocDescription" ma:index="0" nillable="true" ma:displayName="Description" ma:internalName="GlbDocDescription">
      <xsd:simpleType>
        <xsd:restriction base="dms:Note"/>
      </xsd:simpleType>
    </xsd:element>
    <xsd:element name="GlbDocKeywords" ma:index="1" nillable="true" ma:displayName="Keywords" ma:internalName="GlbDocKeywords">
      <xsd:simpleType>
        <xsd:restriction base="dms:Text"/>
      </xsd:simpleType>
    </xsd:element>
    <xsd:element name="GlbPageContentRank" ma:index="3" nillable="true" ma:displayName="Search Content Rank" ma:description="Boost the search rank over search keywords metadata" ma:internalName="GlbPageContentRank">
      <xsd:simpleType>
        <xsd:restriction base="dms:Text"/>
      </xsd:simpleType>
    </xsd:element>
    <xsd:element name="GlbOwner" ma:index="4" nillable="true" ma:displayName="Product manager" ma:description="" ma:SearchPeopleOnly="false" ma:internalName="Glb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lbReviewDate" ma:index="7" nillable="true" ma:displayName="Review date" ma:description="" ma:format="DateOnly" ma:internalName="GlbReviewDate">
      <xsd:simpleType>
        <xsd:restriction base="dms:DateTime"/>
      </xsd:simpleType>
    </xsd:element>
    <xsd:element name="GlbDecommissionDate" ma:index="10" nillable="true" ma:displayName="Decommission date" ma:description="" ma:format="DateOnly" ma:internalName="GlbDecommissionDate">
      <xsd:simpleType>
        <xsd:restriction base="dms:DateTime"/>
      </xsd:simpleType>
    </xsd:element>
    <xsd:element name="GlbDecommissionCond" ma:index="11" nillable="true" ma:displayName="Decommission conditions" ma:internalName="GlbDecommissionCon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7a7be-45e1-4b08-af28-b81c4827a08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description="" ma:hidden="true" ma:list="{75ee4be3-ba35-4171-a73b-ac913ebb2410}" ma:internalName="TaxCatchAll" ma:showField="CatchAllData" ma:web="1057a7be-45e1-4b08-af28-b81c4827a0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75ee4be3-ba35-4171-a73b-ac913ebb2410}" ma:internalName="TaxCatchAllLabel" ma:readOnly="true" ma:showField="CatchAllDataLabel" ma:web="1057a7be-45e1-4b08-af28-b81c4827a0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54d8c89d81643519fc71dd021c25910" ma:index="15" nillable="true" ma:displayName="Publisher_0" ma:hidden="true" ma:internalName="d54d8c89d81643519fc71dd021c25910">
      <xsd:simpleType>
        <xsd:restriction base="dms:Note"/>
      </xsd:simpleType>
    </xsd:element>
    <xsd:element name="ae6246a01f1b4d9a9c065b58fe032ffb" ma:index="18" nillable="true" ma:displayName="Topic type_0" ma:hidden="true" ma:internalName="ae6246a01f1b4d9a9c065b58fe032ffb">
      <xsd:simpleType>
        <xsd:restriction base="dms:Note"/>
      </xsd:simpleType>
    </xsd:element>
    <xsd:element name="ddec0e317f604af387fb3d04f0394e0c" ma:index="20" nillable="true" ma:displayName="Service_0" ma:hidden="true" ma:internalName="ddec0e317f604af387fb3d04f0394e0c">
      <xsd:simpleType>
        <xsd:restriction base="dms:Note"/>
      </xsd:simpleType>
    </xsd:element>
    <xsd:element name="od8b31db7fde443a805e9afd99c85904" ma:index="23" nillable="true" ma:displayName="Content format_0" ma:hidden="true" ma:internalName="od8b31db7fde443a805e9afd99c85904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d4774-b43f-4162-bb13-f1115e1a2285" elementFormDefault="qualified">
    <xsd:import namespace="http://schemas.microsoft.com/office/2006/documentManagement/types"/>
    <xsd:import namespace="http://schemas.microsoft.com/office/infopath/2007/PartnerControls"/>
    <xsd:element name="g8334518811c485592701aa44e21dd6c" ma:index="24" nillable="true" ma:taxonomy="true" ma:internalName="g8334518811c485592701aa44e21dd6c" ma:taxonomyFieldName="GlbPageContentKeywords" ma:displayName="Search Keywords" ma:default="" ma:fieldId="{08334518-811c-4855-9270-1aa44e21dd6c}" ma:taxonomyMulti="true" ma:sspId="1cafda66-8aac-4a45-95fa-3e03872913b6" ma:termSetId="6346a27e-8636-4c82-afec-d4fa6e885aa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2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lbReviewDate xmlns="http://schemas.microsoft.com/sharepoint/v3" xsi:nil="true"/>
    <GlbDecommissionDate xmlns="http://schemas.microsoft.com/sharepoint/v3" xsi:nil="true"/>
    <ae6246a01f1b4d9a9c065b58fe032ffb xmlns="1057a7be-45e1-4b08-af28-b81c4827a08c" xsi:nil="true"/>
    <GlbOwner xmlns="http://schemas.microsoft.com/sharepoint/v3">
      <UserInfo>
        <DisplayName/>
        <AccountId xsi:nil="true"/>
        <AccountType/>
      </UserInfo>
    </GlbOwner>
    <TaxCatchAll xmlns="1057a7be-45e1-4b08-af28-b81c4827a08c">
      <Value>11</Value>
      <Value>18</Value>
      <Value>17</Value>
    </TaxCatchAll>
    <ddec0e317f604af387fb3d04f0394e0c xmlns="1057a7be-45e1-4b08-af28-b81c4827a08c" xsi:nil="true"/>
    <GlbDocDescription xmlns="http://schemas.microsoft.com/sharepoint/v3">In the event of an attack, what you do matters.​ Although Australia is a safe country, we are still at risk from terrorist attacks.</GlbDocDescription>
    <GlbDecommissionCond xmlns="http://schemas.microsoft.com/sharepoint/v3" xsi:nil="true"/>
    <od8b31db7fde443a805e9afd99c85904 xmlns="1057a7be-45e1-4b08-af28-b81c4827a08c" xsi:nil="true"/>
    <d54d8c89d81643519fc71dd021c25910 xmlns="1057a7be-45e1-4b08-af28-b81c4827a08c" xsi:nil="true"/>
    <g8334518811c485592701aa44e21dd6c xmlns="badd4774-b43f-4162-bb13-f1115e1a2285">
      <Terms xmlns="http://schemas.microsoft.com/office/infopath/2007/PartnerControls"/>
    </g8334518811c485592701aa44e21dd6c>
    <GlbPageContentRank xmlns="http://schemas.microsoft.com/sharepoint/v3" xsi:nil="true"/>
    <GlbDocKeyword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096D1A7-387A-4783-99F0-3E38D58347DD}"/>
</file>

<file path=customXml/itemProps2.xml><?xml version="1.0" encoding="utf-8"?>
<ds:datastoreItem xmlns:ds="http://schemas.openxmlformats.org/officeDocument/2006/customXml" ds:itemID="{DC7EE811-BFA2-4752-A720-0F9A6C12DF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F62ED1-26DC-4728-A9B2-3DEB7A949920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ADD2019 726755  PowerPoint Template - Escape Hide Tell - FINAL(2)</Template>
  <TotalTime>0</TotalTime>
  <Words>855</Words>
  <Application>Microsoft Office PowerPoint</Application>
  <PresentationFormat>Widescreen</PresentationFormat>
  <Paragraphs>95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MT Std Light</vt:lpstr>
      <vt:lpstr>Calibri</vt:lpstr>
      <vt:lpstr>Office Theme</vt:lpstr>
      <vt:lpstr>PowerPoint Presentation</vt:lpstr>
      <vt:lpstr>What you do matters</vt:lpstr>
      <vt:lpstr>Active armed offender attacks</vt:lpstr>
      <vt:lpstr>ESCAPE</vt:lpstr>
      <vt:lpstr>HIDE</vt:lpstr>
      <vt:lpstr>TELL</vt:lpstr>
      <vt:lpstr>PowerPoint Presentation</vt:lpstr>
      <vt:lpstr>Improvised explosive device attacks</vt:lpstr>
      <vt:lpstr>Chemical weapons attacks</vt:lpstr>
      <vt:lpstr>Hostile vehicle attacks</vt:lpstr>
      <vt:lpstr>Mixed mode attacks</vt:lpstr>
      <vt:lpstr>Police response</vt:lpstr>
      <vt:lpstr>Your plan must be flexible</vt:lpstr>
      <vt:lpstr>BUSINESS CONSIDERATIONS</vt:lpstr>
      <vt:lpstr>What you can do to prepare</vt:lpstr>
      <vt:lpstr>Resources to help our business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event of an attack, what you do matters - PowerPoint presenation</dc:title>
  <dc:creator/>
  <cp:keywords>attack, what to do, crowded places</cp:keywords>
  <cp:lastModifiedBy/>
  <cp:revision>1</cp:revision>
  <dcterms:created xsi:type="dcterms:W3CDTF">2019-10-29T23:29:29Z</dcterms:created>
  <dcterms:modified xsi:type="dcterms:W3CDTF">2020-10-25T23:37:31Z</dcterms:modified>
  <cp:category>National Security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0x0101008BD96A6B869440D984F847AB76A9662E009B3CFBE046FED745AA746A5329362801</vt:lpwstr>
  </property>
  <property fmtid="{D5CDD505-2E9C-101B-9397-08002B2CF9AE}" pid="3" name="ddec0e317f604af387fb3d04f0394e0c0">
    <vt:lpwstr/>
  </property>
  <property fmtid="{D5CDD505-2E9C-101B-9397-08002B2CF9AE}" pid="4" name="GlbService">
    <vt:lpwstr/>
  </property>
  <property fmtid="{D5CDD505-2E9C-101B-9397-08002B2CF9AE}" pid="5" name="d54d8c89d81643519fc71dd021c259100">
    <vt:lpwstr>PISC Secretariat|a6d250ba-db70-48c0-b211-cc22bea88aa9</vt:lpwstr>
  </property>
  <property fmtid="{D5CDD505-2E9C-101B-9397-08002B2CF9AE}" pid="6" name="GlbContentFormat">
    <vt:lpwstr>18;#PowerPoint|f9292445-1693-48b7-85a3-53f6e4ccb201</vt:lpwstr>
  </property>
  <property fmtid="{D5CDD505-2E9C-101B-9397-08002B2CF9AE}" pid="7" name="GlbPublisher">
    <vt:lpwstr>17;#PISC Secretariat|a6d250ba-db70-48c0-b211-cc22bea88aa9</vt:lpwstr>
  </property>
  <property fmtid="{D5CDD505-2E9C-101B-9397-08002B2CF9AE}" pid="8" name="ae6246a01f1b4d9a9c065b58fe032ffb0">
    <vt:lpwstr>Crowded and public places|3a34a976-863e-47b4-8ec9-85f9624386ee</vt:lpwstr>
  </property>
  <property fmtid="{D5CDD505-2E9C-101B-9397-08002B2CF9AE}" pid="9" name="GlbTopictype">
    <vt:lpwstr>11;#Crowded and public places|3a34a976-863e-47b4-8ec9-85f9624386ee</vt:lpwstr>
  </property>
  <property fmtid="{D5CDD505-2E9C-101B-9397-08002B2CF9AE}" pid="10" name="od8b31db7fde443a805e9afd99c859040">
    <vt:lpwstr>PowerPoint|f9292445-1693-48b7-85a3-53f6e4ccb201</vt:lpwstr>
  </property>
  <property fmtid="{D5CDD505-2E9C-101B-9397-08002B2CF9AE}" pid="11" name="GlbPageContentKeywords">
    <vt:lpwstr/>
  </property>
</Properties>
</file>